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autoAdjust="0" sz="15643"/>
    <p:restoredTop autoAdjust="0" sz="94694"/>
  </p:normalViewPr>
  <p:slideViewPr>
    <p:cSldViewPr snapToGrid="0" snapToObjects="1">
      <p:cViewPr varScale="1">
        <p:scale>
          <a:sx d="100" n="161"/>
          <a:sy d="100" n="161"/>
        </p:scale>
        <p:origin x="560" y="200"/>
      </p:cViewPr>
      <p:guideLst>
        <p:guide orient="horz" pos="1620"/>
        <p:guide pos="2880"/>
      </p:guideLst>
    </p:cSldViewPr>
  </p:slideViewPr>
  <p:outlineViewPr>
    <p:cViewPr>
      <p:scale>
        <a:sx d="100" n="33"/>
        <a:sy d="100" n="33"/>
      </p:scale>
      <p:origin x="0" y="0"/>
    </p:cViewPr>
  </p:outlineViewPr>
  <p:notesTextViewPr>
    <p:cViewPr>
      <p:scale>
        <a:sx d="100" n="100"/>
        <a:sy d="100" n="100"/>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 Id="rId10" Type="http://schemas.openxmlformats.org/officeDocument/2006/relationships/slide" Target="slides/slide9.xml" /><Relationship Id="rId12" Type="http://schemas.openxmlformats.org/officeDocument/2006/relationships/viewProps" Target="viewProps.xml" /><Relationship Id="rId11" Type="http://schemas.openxmlformats.org/officeDocument/2006/relationships/presProps" Target="presProps.xml" /><Relationship Id="rId1" Type="http://schemas.openxmlformats.org/officeDocument/2006/relationships/slideMaster" Target="slideMasters/slideMaster1.xml" /><Relationship Id="rId14" Type="http://schemas.openxmlformats.org/officeDocument/2006/relationships/tableStyles" Target="tableStyles.xml" /><Relationship Id="rId13"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p:cNvSpPr>
            <a:spLocks noGrp="1"/>
          </p:cNvSpPr>
          <p:nvPr>
            <p:ph idx="1" type="body"/>
          </p:nvPr>
        </p:nvSpPr>
        <p:spPr>
          <a:xfrm>
            <a:off x="457200" y="1200151"/>
            <a:ext cx="8229600" cy="3394472"/>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idx="2" sz="half" type="dt"/>
          </p:nvPr>
        </p:nvSpPr>
        <p:spPr>
          <a:xfrm>
            <a:off x="457200" y="4767263"/>
            <a:ext cx="2133600" cy="273844"/>
          </a:xfrm>
          <a:prstGeom prst="rect">
            <a:avLst/>
          </a:prstGeom>
        </p:spPr>
        <p:txBody>
          <a:bodyPr anchor="ctr" bIns="45720" lIns="91440" rIns="91440" rtlCol="0" tIns="45720" vert="horz"/>
          <a:lstStyle>
            <a:lvl1pPr algn="l">
              <a:defRPr sz="900">
                <a:solidFill>
                  <a:schemeClr val="tx1">
                    <a:tint val="75000"/>
                  </a:schemeClr>
                </a:solidFill>
              </a:defRPr>
            </a:lvl1pPr>
          </a:lstStyle>
          <a:p>
            <a:fld id="{241EB5C9-1307-BA42-ABA2-0BC069CD8E7F}" type="datetimeFigureOut">
              <a:rPr lang="en-US" smtClean="0"/>
              <a:t>1/2/22</a:t>
            </a:fld>
            <a:endParaRPr lang="en-US"/>
          </a:p>
        </p:txBody>
      </p:sp>
      <p:sp>
        <p:nvSpPr>
          <p:cNvPr id="5" name="Footer Placeholder 4"/>
          <p:cNvSpPr>
            <a:spLocks noGrp="1"/>
          </p:cNvSpPr>
          <p:nvPr>
            <p:ph idx="3" sz="quarter" type="ftr"/>
          </p:nvPr>
        </p:nvSpPr>
        <p:spPr>
          <a:xfrm>
            <a:off x="3124200" y="4767263"/>
            <a:ext cx="2895600" cy="273844"/>
          </a:xfrm>
          <a:prstGeom prst="rect">
            <a:avLst/>
          </a:prstGeom>
        </p:spPr>
        <p:txBody>
          <a:bodyPr anchor="ctr" bIns="45720" lIns="91440" rIns="91440" rtlCol="0" tIns="45720" vert="horz"/>
          <a:lstStyle>
            <a:lvl1pPr algn="ctr">
              <a:defRPr sz="900">
                <a:solidFill>
                  <a:schemeClr val="tx1">
                    <a:tint val="75000"/>
                  </a:schemeClr>
                </a:solidFill>
              </a:defRPr>
            </a:lvl1pPr>
          </a:lstStyle>
          <a:p>
            <a:endParaRPr lang="en-US"/>
          </a:p>
        </p:txBody>
      </p:sp>
      <p:sp>
        <p:nvSpPr>
          <p:cNvPr id="6" name="Slide Number Placeholder 5"/>
          <p:cNvSpPr>
            <a:spLocks noGrp="1"/>
          </p:cNvSpPr>
          <p:nvPr>
            <p:ph idx="4" sz="quarter" type="sldNum"/>
          </p:nvPr>
        </p:nvSpPr>
        <p:spPr>
          <a:xfrm>
            <a:off x="6553200" y="4767263"/>
            <a:ext cx="2133600" cy="273844"/>
          </a:xfrm>
          <a:prstGeom prst="rect">
            <a:avLst/>
          </a:prstGeom>
        </p:spPr>
        <p:txBody>
          <a:bodyPr anchor="ctr" bIns="45720" lIns="91440" rIns="91440" rtlCol="0" tIns="45720" vert="horz"/>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eaLnBrk="1" hangingPunct="1" latinLnBrk="0" rtl="0">
        <a:spcBef>
          <a:spcPct val="0"/>
        </a:spcBef>
        <a:buNone/>
        <a:defRPr kern="1200" sz="3300">
          <a:solidFill>
            <a:schemeClr val="tx1"/>
          </a:solidFill>
          <a:latin typeface="+mj-lt"/>
          <a:ea typeface="+mj-ea"/>
          <a:cs typeface="+mj-cs"/>
        </a:defRPr>
      </a:lvl1pPr>
    </p:titleStyle>
    <p:bodyStyle>
      <a:lvl1pPr algn="l" defTabSz="342900" eaLnBrk="1" hangingPunct="1" indent="-342900" latinLnBrk="0" marL="342900" rtl="0">
        <a:spcBef>
          <a:spcPct val="20000"/>
        </a:spcBef>
        <a:buFont typeface="Arial"/>
        <a:buChar char="•"/>
        <a:defRPr kern="1200" sz="2400">
          <a:solidFill>
            <a:schemeClr val="tx1"/>
          </a:solidFill>
          <a:latin typeface="+mn-lt"/>
          <a:ea typeface="+mn-ea"/>
          <a:cs typeface="+mn-cs"/>
        </a:defRPr>
      </a:lvl1pPr>
      <a:lvl2pPr algn="l" defTabSz="342900" eaLnBrk="1" hangingPunct="1" indent="-342900" latinLnBrk="0" marL="685800" rtl="0">
        <a:spcBef>
          <a:spcPct val="20000"/>
        </a:spcBef>
        <a:buFont typeface="Arial"/>
        <a:buChar char="–"/>
        <a:defRPr kern="1200" sz="2100">
          <a:solidFill>
            <a:schemeClr val="tx1"/>
          </a:solidFill>
          <a:latin typeface="+mn-lt"/>
          <a:ea typeface="+mn-ea"/>
          <a:cs typeface="+mn-cs"/>
        </a:defRPr>
      </a:lvl2pPr>
      <a:lvl3pPr algn="l" defTabSz="342900" eaLnBrk="1" hangingPunct="1" indent="-342900" latinLnBrk="0" marL="1028700" rtl="0">
        <a:spcBef>
          <a:spcPct val="20000"/>
        </a:spcBef>
        <a:buFont typeface="Arial"/>
        <a:buChar char="•"/>
        <a:defRPr kern="1200" sz="1800">
          <a:solidFill>
            <a:schemeClr val="tx1"/>
          </a:solidFill>
          <a:latin typeface="+mn-lt"/>
          <a:ea typeface="+mn-ea"/>
          <a:cs typeface="+mn-cs"/>
        </a:defRPr>
      </a:lvl3pPr>
      <a:lvl4pPr algn="l" defTabSz="342900" eaLnBrk="1" hangingPunct="1" indent="-342900" latinLnBrk="0" marL="1371600" rtl="0">
        <a:spcBef>
          <a:spcPct val="20000"/>
        </a:spcBef>
        <a:buFont typeface="Arial"/>
        <a:buChar char="–"/>
        <a:defRPr kern="1200" sz="1500">
          <a:solidFill>
            <a:schemeClr val="tx1"/>
          </a:solidFill>
          <a:latin typeface="+mn-lt"/>
          <a:ea typeface="+mn-ea"/>
          <a:cs typeface="+mn-cs"/>
        </a:defRPr>
      </a:lvl4pPr>
      <a:lvl5pPr algn="l" defTabSz="342900" eaLnBrk="1" hangingPunct="1" indent="-342900" latinLnBrk="0" marL="1714500" rtl="0">
        <a:spcBef>
          <a:spcPct val="20000"/>
        </a:spcBef>
        <a:buFont typeface="Arial"/>
        <a:buChar char="»"/>
        <a:defRPr kern="1200" sz="1500">
          <a:solidFill>
            <a:schemeClr val="tx1"/>
          </a:solidFill>
          <a:latin typeface="+mn-lt"/>
          <a:ea typeface="+mn-ea"/>
          <a:cs typeface="+mn-cs"/>
        </a:defRPr>
      </a:lvl5pPr>
      <a:lvl6pPr algn="l" defTabSz="342900" eaLnBrk="1" hangingPunct="1" indent="-342900" latinLnBrk="0" marL="2057400" rtl="0">
        <a:spcBef>
          <a:spcPct val="20000"/>
        </a:spcBef>
        <a:buFont typeface="Arial"/>
        <a:buChar char="•"/>
        <a:defRPr kern="1200" sz="1500">
          <a:solidFill>
            <a:schemeClr val="tx1"/>
          </a:solidFill>
          <a:latin typeface="+mn-lt"/>
          <a:ea typeface="+mn-ea"/>
          <a:cs typeface="+mn-cs"/>
        </a:defRPr>
      </a:lvl6pPr>
      <a:lvl7pPr algn="l" defTabSz="342900" eaLnBrk="1" hangingPunct="1" indent="-342900" latinLnBrk="0" marL="2400300" rtl="0">
        <a:spcBef>
          <a:spcPct val="20000"/>
        </a:spcBef>
        <a:buFont typeface="Arial"/>
        <a:buChar char="•"/>
        <a:defRPr kern="1200" sz="1500">
          <a:solidFill>
            <a:schemeClr val="tx1"/>
          </a:solidFill>
          <a:latin typeface="+mn-lt"/>
          <a:ea typeface="+mn-ea"/>
          <a:cs typeface="+mn-cs"/>
        </a:defRPr>
      </a:lvl7pPr>
      <a:lvl8pPr algn="l" defTabSz="342900" eaLnBrk="1" hangingPunct="1" indent="-342900" latinLnBrk="0" marL="2743200" rtl="0">
        <a:spcBef>
          <a:spcPct val="20000"/>
        </a:spcBef>
        <a:buFont typeface="Arial"/>
        <a:buChar char="•"/>
        <a:defRPr kern="1200" sz="1500">
          <a:solidFill>
            <a:schemeClr val="tx1"/>
          </a:solidFill>
          <a:latin typeface="+mn-lt"/>
          <a:ea typeface="+mn-ea"/>
          <a:cs typeface="+mn-cs"/>
        </a:defRPr>
      </a:lvl8pPr>
      <a:lvl9pPr algn="l" defTabSz="342900" eaLnBrk="1" hangingPunct="1" indent="-342900" latinLnBrk="0" marL="3086100" rtl="0">
        <a:spcBef>
          <a:spcPct val="20000"/>
        </a:spcBef>
        <a:buFont typeface="Arial"/>
        <a:buChar char="•"/>
        <a:defRPr kern="1200" sz="1500">
          <a:solidFill>
            <a:schemeClr val="tx1"/>
          </a:solidFill>
          <a:latin typeface="+mn-lt"/>
          <a:ea typeface="+mn-ea"/>
          <a:cs typeface="+mn-cs"/>
        </a:defRPr>
      </a:lvl9pPr>
    </p:bodyStyle>
    <p:otherStyle>
      <a:defPPr>
        <a:defRPr lang="en-US"/>
      </a:defPPr>
      <a:lvl1pPr algn="l" defTabSz="342900" eaLnBrk="1" hangingPunct="1" latinLnBrk="0" marL="0" rtl="0">
        <a:defRPr kern="1200" sz="1350">
          <a:solidFill>
            <a:schemeClr val="tx1"/>
          </a:solidFill>
          <a:latin typeface="+mn-lt"/>
          <a:ea typeface="+mn-ea"/>
          <a:cs typeface="+mn-cs"/>
        </a:defRPr>
      </a:lvl1pPr>
      <a:lvl2pPr algn="l" defTabSz="342900" eaLnBrk="1" hangingPunct="1" latinLnBrk="0" marL="342900" rtl="0">
        <a:defRPr kern="1200" sz="1350">
          <a:solidFill>
            <a:schemeClr val="tx1"/>
          </a:solidFill>
          <a:latin typeface="+mn-lt"/>
          <a:ea typeface="+mn-ea"/>
          <a:cs typeface="+mn-cs"/>
        </a:defRPr>
      </a:lvl2pPr>
      <a:lvl3pPr algn="l" defTabSz="342900" eaLnBrk="1" hangingPunct="1" latinLnBrk="0" marL="685800" rtl="0">
        <a:defRPr kern="1200" sz="1350">
          <a:solidFill>
            <a:schemeClr val="tx1"/>
          </a:solidFill>
          <a:latin typeface="+mn-lt"/>
          <a:ea typeface="+mn-ea"/>
          <a:cs typeface="+mn-cs"/>
        </a:defRPr>
      </a:lvl3pPr>
      <a:lvl4pPr algn="l" defTabSz="342900" eaLnBrk="1" hangingPunct="1" latinLnBrk="0" marL="1028700" rtl="0">
        <a:defRPr kern="1200" sz="1350">
          <a:solidFill>
            <a:schemeClr val="tx1"/>
          </a:solidFill>
          <a:latin typeface="+mn-lt"/>
          <a:ea typeface="+mn-ea"/>
          <a:cs typeface="+mn-cs"/>
        </a:defRPr>
      </a:lvl4pPr>
      <a:lvl5pPr algn="l" defTabSz="342900" eaLnBrk="1" hangingPunct="1" latinLnBrk="0" marL="1371600" rtl="0">
        <a:defRPr kern="1200" sz="1350">
          <a:solidFill>
            <a:schemeClr val="tx1"/>
          </a:solidFill>
          <a:latin typeface="+mn-lt"/>
          <a:ea typeface="+mn-ea"/>
          <a:cs typeface="+mn-cs"/>
        </a:defRPr>
      </a:lvl5pPr>
      <a:lvl6pPr algn="l" defTabSz="342900" eaLnBrk="1" hangingPunct="1" latinLnBrk="0" marL="1714500" rtl="0">
        <a:defRPr kern="1200" sz="1350">
          <a:solidFill>
            <a:schemeClr val="tx1"/>
          </a:solidFill>
          <a:latin typeface="+mn-lt"/>
          <a:ea typeface="+mn-ea"/>
          <a:cs typeface="+mn-cs"/>
        </a:defRPr>
      </a:lvl6pPr>
      <a:lvl7pPr algn="l" defTabSz="342900" eaLnBrk="1" hangingPunct="1" latinLnBrk="0" marL="2057400" rtl="0">
        <a:defRPr kern="1200" sz="1350">
          <a:solidFill>
            <a:schemeClr val="tx1"/>
          </a:solidFill>
          <a:latin typeface="+mn-lt"/>
          <a:ea typeface="+mn-ea"/>
          <a:cs typeface="+mn-cs"/>
        </a:defRPr>
      </a:lvl7pPr>
      <a:lvl8pPr algn="l" defTabSz="342900" eaLnBrk="1" hangingPunct="1" latinLnBrk="0" marL="2400300" rtl="0">
        <a:defRPr kern="1200" sz="1350">
          <a:solidFill>
            <a:schemeClr val="tx1"/>
          </a:solidFill>
          <a:latin typeface="+mn-lt"/>
          <a:ea typeface="+mn-ea"/>
          <a:cs typeface="+mn-cs"/>
        </a:defRPr>
      </a:lvl8pPr>
      <a:lvl9pPr algn="l" defTabSz="342900" eaLnBrk="1" hangingPunct="1" latinLnBrk="0" marL="2743200" rtl="0">
        <a:defRPr kern="1200" sz="135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g"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3.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 Id="rId3" Type="http://schemas.openxmlformats.org/officeDocument/2006/relationships/hyperlink" Target="https://news.un.org/fr/story/2024/03/1144341" TargetMode="External" /><Relationship Id="rId2" Type="http://schemas.openxmlformats.org/officeDocument/2006/relationships/image" Target="../media/image3.jpg"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g"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Pour un usage responsable du numérique</a:t>
            </a: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quiz d’introduction</a:t>
            </a:r>
          </a:p>
        </p:txBody>
      </p:sp>
      <p:sp>
        <p:nvSpPr>
          <p:cNvPr id="3" name="Content Placeholder 2"/>
          <p:cNvSpPr>
            <a:spLocks noGrp="1"/>
          </p:cNvSpPr>
          <p:nvPr>
            <p:ph idx="1"/>
          </p:nvPr>
        </p:nvSpPr>
        <p:spPr/>
        <p:txBody>
          <a:bodyPr/>
          <a:lstStyle/>
          <a:p>
            <a:pPr lvl="0"/>
            <a:r>
              <a:rPr/>
              <a:t>les solutions numériques nous permettent de gagner du temps</a:t>
            </a:r>
          </a:p>
          <a:p>
            <a:pPr lvl="0"/>
            <a:r>
              <a:rPr/>
              <a:t>les solutions numériques entraînent des économies</a:t>
            </a:r>
          </a:p>
          <a:p>
            <a:pPr lvl="0"/>
            <a:r>
              <a:rPr/>
              <a:t>grâce aux ordinateurs, il y a moins de gaspillage</a:t>
            </a:r>
          </a:p>
          <a:p>
            <a:pPr lvl="0"/>
            <a:r>
              <a:rPr/>
              <a:t>la liberté a progressé avec les outils numériques (téléphonie, Internet, cloud)</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Solution …</a:t>
            </a:r>
          </a:p>
        </p:txBody>
      </p:sp>
      <p:sp>
        <p:nvSpPr>
          <p:cNvPr id="3" name="Content Placeholder 2"/>
          <p:cNvSpPr>
            <a:spLocks noGrp="1"/>
          </p:cNvSpPr>
          <p:nvPr>
            <p:ph idx="1"/>
          </p:nvPr>
        </p:nvSpPr>
        <p:spPr/>
        <p:txBody>
          <a:bodyPr/>
          <a:lstStyle/>
          <a:p>
            <a:pPr lvl="0" indent="0">
              <a:buNone/>
            </a:pPr>
            <a:r>
              <a:rPr>
                <a:latin typeface="Courier"/>
              </a:rPr>
              <a:t>à chaque question on peut répondre par 
un « oui, mais », qui est assez proche 
d'un « oui, mais non, en fait »... 
prenons quelques exemples pour expliquer.</a:t>
            </a:r>
          </a:p>
          <a:p>
            <a:pPr lvl="0"/>
            <a:r>
              <a:rPr/>
              <a:t>gagner du temps ? …</a:t>
            </a:r>
          </a:p>
          <a:p>
            <a:pPr lvl="0"/>
            <a:r>
              <a:rPr/>
              <a:t>faire des économies ? …</a:t>
            </a:r>
          </a:p>
          <a:p>
            <a:pPr lvl="0"/>
            <a:r>
              <a:rPr/>
              <a:t>diminuer le gaspillage ? …</a:t>
            </a:r>
          </a:p>
          <a:p>
            <a:pPr lvl="0"/>
            <a:r>
              <a:rPr/>
              <a:t>plus de liberté ? …</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Les déchets numériques</a:t>
            </a:r>
          </a:p>
        </p:txBody>
      </p:sp>
      <p:sp>
        <p:nvSpPr>
          <p:cNvPr id="3" name="Content Placeholder 2"/>
          <p:cNvSpPr>
            <a:spLocks noGrp="1"/>
          </p:cNvSpPr>
          <p:nvPr>
            <p:ph idx="1"/>
          </p:nvPr>
        </p:nvSpPr>
        <p:spPr/>
        <p:txBody>
          <a:bodyPr/>
          <a:lstStyle/>
          <a:p>
            <a:pPr lvl="0" indent="0" marL="0">
              <a:buNone/>
            </a:pPr>
            <a:r>
              <a:rPr/>
              <a:t>La production des e-dechets progresse cinq fois plus vite que leur récupération/dépollution/valorisation, selon un </a:t>
            </a:r>
            <a:r>
              <a:rPr>
                <a:hlinkClick r:id="rId3"/>
              </a:rPr>
              <a:t>rapport de l’Organisation des Nations Unies</a:t>
            </a:r>
            <a:r>
              <a:rPr/>
              <a:t> ; on sait recycler les métaux « classiques » : fer, cuivre, or. Ce n’est pas le cas des « terres rares », essentielles, mais recyclées à moins de 1%.</a:t>
            </a:r>
          </a:p>
          <a:p>
            <a:pPr lvl="0" indent="0" marL="0">
              <a:buNone/>
            </a:pPr>
            <a:r>
              <a:rPr/>
              <a:t>La majeure partie des ressources consommées pour les objets numériques l’est durant leur fabrication. Tant que le recyclage est défaillant, la seule solution responsable c’est d’agir sur la durée de vie des objets existants.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Un ordinateur de dix ans d’âge, ça fonctionne encore ?</a:t>
            </a:r>
          </a:p>
        </p:txBody>
      </p:sp>
      <p:sp>
        <p:nvSpPr>
          <p:cNvPr id="3" name="Content Placeholder 2"/>
          <p:cNvSpPr>
            <a:spLocks noGrp="1"/>
          </p:cNvSpPr>
          <p:nvPr>
            <p:ph idx="1"/>
          </p:nvPr>
        </p:nvSpPr>
        <p:spPr/>
        <p:txBody>
          <a:bodyPr/>
          <a:lstStyle/>
          <a:p>
            <a:pPr lvl="0" indent="0" marL="0">
              <a:buNone/>
            </a:pPr>
            <a:r>
              <a:rPr b="1"/>
              <a:t>Réponse : non, mais oui.</a:t>
            </a:r>
          </a:p>
          <a:p>
            <a:pPr lvl="0" indent="0" marL="0">
              <a:buNone/>
            </a:pPr>
            <a:r>
              <a:rPr/>
              <a:t>Le commerce des ordinateurs utilise un procédé </a:t>
            </a:r>
            <a:r>
              <a:rPr i="1"/>
              <a:t>a priori</a:t>
            </a:r>
            <a:r>
              <a:rPr/>
              <a:t> illégal : la vente forcée. Essayez d’acheter un ordinateur « nu », sans un système d’exploitation fourni par Apple ou Microsoft ou … ? Le système installé sur l’ordinateur le rend obsolète en moins de quatre ans, juste le temps que soit commercialisée, la prochaine version révolutionnaire du système. Donc, un ordinateur de dix ans d’âge, ça ne fonctionne pas, ou alors pas bien du tout.</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Oui, un ordinateur de dix ans d’âge, ça fonctionne très bien !</a:t>
            </a:r>
          </a:p>
        </p:txBody>
      </p:sp>
      <p:sp>
        <p:nvSpPr>
          <p:cNvPr id="3" name="Content Placeholder 2"/>
          <p:cNvSpPr>
            <a:spLocks noGrp="1"/>
          </p:cNvSpPr>
          <p:nvPr>
            <p:ph idx="1"/>
          </p:nvPr>
        </p:nvSpPr>
        <p:spPr/>
        <p:txBody>
          <a:bodyPr/>
          <a:lstStyle/>
          <a:p>
            <a:pPr lvl="0" indent="0" marL="0">
              <a:buNone/>
            </a:pPr>
            <a:r>
              <a:rPr/>
              <a:t>On sort du cercle vicieux, en remplaçant les systèmes d’exploitation dits « privateurs », par un système d’exploitation dit « libre » : GNU-Linux.</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s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GNU-Linux</a:t>
            </a:r>
          </a:p>
        </p:txBody>
      </p:sp>
      <p:sp>
        <p:nvSpPr>
          <p:cNvPr id="3" name="Content Placeholder 2"/>
          <p:cNvSpPr>
            <a:spLocks noGrp="1"/>
          </p:cNvSpPr>
          <p:nvPr>
            <p:ph idx="1"/>
          </p:nvPr>
        </p:nvSpPr>
        <p:spPr/>
        <p:txBody>
          <a:bodyPr/>
          <a:lstStyle/>
          <a:p>
            <a:pPr lvl="0" indent="0" marL="0">
              <a:buNone/>
            </a:pPr>
            <a:r>
              <a:rPr/>
              <a:t>Ce système équipe aujourd’hui quasi 100 % des smartphones, le top 100 des calculateurs les plus puissants, une forte majorité des serveurs informatiques.</a:t>
            </a:r>
          </a:p>
          <a:p>
            <a:pPr lvl="0" indent="0" marL="0">
              <a:buNone/>
            </a:pPr>
            <a:r>
              <a:rPr/>
              <a:t>Les systèmes GNU-Linux, c’est aussi pour les ordinateurs de bureau et de loisir : l’expérience utilisateur est d’excellente qualité, bien que différente des autres systèmes.</a:t>
            </a:r>
          </a:p>
          <a:p>
            <a:pPr lvl="0" indent="0" marL="0">
              <a:buNone/>
            </a:pPr>
            <a:r>
              <a:rPr/>
              <a:t>Le présentateur fait partie de l’organisation Debian qui maintient quelques 90 000 paquets logiciels (dont quelques milliers s’adressent à l’utilisateur final), tous sous licence libre.</a:t>
            </a:r>
          </a:p>
        </p:txBody>
      </p:sp>
    </p:spTree>
  </p:cSl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Proposition pour l’éco-quartier des Glacis</a:t>
            </a:r>
          </a:p>
        </p:txBody>
      </p:sp>
      <p:sp>
        <p:nvSpPr>
          <p:cNvPr id="3" name="Content Placeholder 2"/>
          <p:cNvSpPr>
            <a:spLocks noGrp="1"/>
          </p:cNvSpPr>
          <p:nvPr>
            <p:ph idx="1"/>
          </p:nvPr>
        </p:nvSpPr>
        <p:spPr/>
        <p:txBody>
          <a:bodyPr/>
          <a:lstStyle/>
          <a:p>
            <a:pPr lvl="0"/>
            <a:r>
              <a:rPr/>
              <a:t>nous réhabilitons des ordinateurs « anciens », que nous avons</a:t>
            </a:r>
          </a:p>
          <a:p>
            <a:pPr lvl="0"/>
            <a:r>
              <a:rPr/>
              <a:t>nous apprenons à réhabiliter des ordinateurs venus d’autres sources, et en faisons un commerce raisonné</a:t>
            </a:r>
          </a:p>
          <a:p>
            <a:pPr lvl="0"/>
            <a:r>
              <a:rPr/>
              <a:t>nous organisons des rencontres mensuelles pour partager « les bons usages »</a:t>
            </a:r>
          </a:p>
        </p:txBody>
      </p:sp>
    </p:spTree>
  </p:cSl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0" marL="0">
              <a:buNone/>
            </a:pPr>
            <a:r>
              <a:rPr/>
              <a:t>Merci</a:t>
            </a:r>
          </a:p>
        </p:txBody>
      </p:sp>
      <p:pic>
        <p:nvPicPr>
          <p:cNvPr descr="img/glacis.png" id="0" name="Picture 1"/>
          <p:cNvPicPr>
            <a:picLocks noGrp="1" noChangeAspect="1"/>
          </p:cNvPicPr>
          <p:nvPr/>
        </p:nvPicPr>
        <p:blipFill>
          <a:blip r:embed="rId2"/>
          <a:stretch>
            <a:fillRect/>
          </a:stretch>
        </p:blipFill>
        <p:spPr bwMode="auto">
          <a:xfrm>
            <a:off x="457200" y="1473200"/>
            <a:ext cx="8229600" cy="2311400"/>
          </a:xfrm>
          <a:prstGeom prst="rect">
            <a:avLst/>
          </a:prstGeom>
          <a:noFill/>
          <a:ln w="9525">
            <a:noFill/>
            <a:headEnd/>
            <a:tailEnd/>
          </a:ln>
        </p:spPr>
      </p:pic>
      <p:sp>
        <p:nvSpPr>
          <p:cNvPr id="1" name="TextBox 3"/>
          <p:cNvSpPr txBox="1"/>
          <p:nvPr/>
        </p:nvSpPr>
        <p:spPr>
          <a:xfrm>
            <a:off x="457200" y="4076700"/>
            <a:ext cx="8229600" cy="508000"/>
          </a:xfrm>
          <a:prstGeom prst="rect">
            <a:avLst/>
          </a:prstGeom>
          <a:noFill/>
        </p:spPr>
        <p:txBody>
          <a:bodyPr/>
          <a:lstStyle/>
          <a:p>
            <a:pPr lvl="0" indent="0" marL="0" algn="ctr">
              <a:buNone/>
            </a:pPr>
            <a:r>
              <a:rPr/>
              <a:t>voir à : https://www.atescotes.fr/nos-equipements/maison-glacis-victoire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cterms:created xsi:type="dcterms:W3CDTF">2024-09-08T18:42:26Z</dcterms:created>
  <dcterms:modified xsi:type="dcterms:W3CDTF">2024-09-08T18:42:26Z</dcterms:modified>
</cp:coreProperties>
</file>

<file path=docProps/custom.xml><?xml version="1.0" encoding="utf-8"?>
<Properties xmlns="http://schemas.openxmlformats.org/officeDocument/2006/custom-properties" xmlns:vt="http://schemas.openxmlformats.org/officeDocument/2006/docPropsVTypes"/>
</file>